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9"/>
  </p:notesMasterIdLst>
  <p:handoutMasterIdLst>
    <p:handoutMasterId r:id="rId10"/>
  </p:handoutMasterIdLst>
  <p:sldIdLst>
    <p:sldId id="298" r:id="rId4"/>
    <p:sldId id="300" r:id="rId5"/>
    <p:sldId id="301" r:id="rId6"/>
    <p:sldId id="302" r:id="rId7"/>
    <p:sldId id="303" r:id="rId8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5" autoAdjust="0"/>
    <p:restoredTop sz="94574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90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F29FC9-62EE-41DA-8063-29EF3B77BD78}" type="datetime1">
              <a:rPr lang="pt-PT" smtClean="0"/>
              <a:t>14/12/2025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EAB80A-A944-4517-A4D0-352EFDB07E5A}" type="datetime1">
              <a:rPr lang="pt-PT" smtClean="0"/>
              <a:pPr/>
              <a:t>14/12/2025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en-ZA" smtClean="0"/>
              <a:t>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97835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o de Títul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Marcador de Posição d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PT"/>
              <a:t>Insira ou Arraste e Largue a Fotografia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ctr" anchorCtr="0">
            <a:noAutofit/>
          </a:bodyPr>
          <a:lstStyle>
            <a:lvl1pPr algn="r">
              <a:defRPr lang="en-ZA" sz="4400" b="1" spc="-300" dirty="0"/>
            </a:lvl1pPr>
          </a:lstStyle>
          <a:p>
            <a:pPr lvl="0" algn="r" rtl="0"/>
            <a:r>
              <a:rPr lang="pt-PT" dirty="0"/>
              <a:t>Clique para editar o título da 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pt-PT" dirty="0"/>
              <a:t>Clique para editar o estilo do subtítulo do Modelo Global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PT" dirty="0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Subtítulo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6" name="Marcador de Posição do Texto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/>
              <a:t>Adicione um rodapé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PT" dirty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Subtítulo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11" name="Marcador de Posição do Texto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/>
              <a:t>Adicione um rodapé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na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PT" dirty="0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Subtítulo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13" name="Marcador de Posição do Texto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15" name="Marcador de Posição do Texto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17" name="Marcador de Posição do Texto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/>
              <a:t>Adicione um rodapé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PT" dirty="0"/>
              <a:t>Clique para editar o título da página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Subtítulo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/>
              <a:t>Adicione um rodapé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/>
              <a:t>Adicione um rodapé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dirty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o de Separador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Marcador de Posição d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PT"/>
              <a:t>Insira ou Arraste e Largue </a:t>
            </a:r>
            <a:br>
              <a:rPr lang="pt-PT"/>
            </a:br>
            <a:r>
              <a:rPr lang="pt-PT"/>
              <a:t>a Fotografia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5400" b="1" spc="-300" dirty="0"/>
            </a:lvl1pPr>
          </a:lstStyle>
          <a:p>
            <a:pPr lvl="0" algn="r" rtl="0"/>
            <a:r>
              <a:rPr lang="pt-PT" dirty="0"/>
              <a:t>Clique para editar o separador de secção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PT" dirty="0"/>
              <a:t>Clique para editar o estilo do subtítulo do Modelo Global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/>
              <a:t>Adicione um rodapé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o de separação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Marcador de Posição d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PT"/>
              <a:t>Insira ou Arraste e Largue </a:t>
            </a:r>
            <a:br>
              <a:rPr lang="pt-PT"/>
            </a:br>
            <a:r>
              <a:rPr lang="pt-PT"/>
              <a:t>a Fotografia Aqui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 rtlCol="0"/>
          <a:lstStyle>
            <a:lvl1pPr>
              <a:defRPr sz="5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PT" dirty="0"/>
              <a:t>Clique para editar o separador de secção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 rtlCol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PT" dirty="0"/>
              <a:t>Clique para editar o estilo do subtítulo do Modelo Global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/>
              <a:t>Adicione um rodapé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PT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quema de Imagem de Tex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ção d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PT"/>
              <a:t>Inserir ou Arrastar e Largar a Fotografia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 rtlCol="0"/>
          <a:lstStyle>
            <a:lvl1pPr algn="r">
              <a:defRPr sz="4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PT" dirty="0"/>
              <a:t>Edite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Subtítulo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2668686"/>
            <a:ext cx="5472000" cy="299942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/>
              <a:t>Adicione um rodapé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quema de Imagem de Tex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ção d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PT"/>
              <a:t>Inserir ou Arrastar e Largar a Fotografia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0" bIns="180000" rtlCol="0"/>
          <a:lstStyle>
            <a:lvl1pPr algn="l">
              <a:defRPr sz="39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PT" dirty="0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Subtítulo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88000" y="3763648"/>
            <a:ext cx="5472000" cy="2428351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E06D28-2A53-D044-35F8-A5082D881CCF}"/>
              </a:ext>
            </a:extLst>
          </p:cNvPr>
          <p:cNvSpPr txBox="1">
            <a:spLocks/>
          </p:cNvSpPr>
          <p:nvPr userDrawn="1"/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pt-p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t-PT" dirty="0"/>
              <a:t>Afonso Gouveia &amp; José Marques – Projeto 1 – 2025/2026</a:t>
            </a:r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PT" dirty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Subtítulo</a:t>
            </a:r>
          </a:p>
        </p:txBody>
      </p:sp>
      <p:sp>
        <p:nvSpPr>
          <p:cNvPr id="3" name="Marcador de Posição da Comparação Esquerda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dirty="0"/>
              <a:t>Editar estilos de texto do Modelo Global</a:t>
            </a:r>
          </a:p>
        </p:txBody>
      </p:sp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12" name="Marcador de Posição da Comparação Esquerda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pt-PT" dirty="0"/>
              <a:t>Editar estilos de texto do Modelo Global</a:t>
            </a:r>
          </a:p>
        </p:txBody>
      </p:sp>
      <p:sp>
        <p:nvSpPr>
          <p:cNvPr id="8" name="Marcador de Posição do Texto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FB9AB1DA-9377-0A5C-3BA6-80F575E072A4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PT" dirty="0"/>
              <a:t>Afonso Gouveia &amp; José Marques – Projeto 1 – 2025/2026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grafia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ção d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PT"/>
              <a:t>Inserir ou Arrastar e Largar a Fotografia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PT" dirty="0"/>
              <a:t>Introduza a legenda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/>
              <a:t>Adicione um rodapé</a:t>
            </a:r>
          </a:p>
        </p:txBody>
      </p:sp>
      <p:sp>
        <p:nvSpPr>
          <p:cNvPr id="2" name="Marcador de Posição do Número do Diapositivo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dirty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Marcador de Posição d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PT"/>
              <a:t>Insira ou Arraste e Largue a Fotografia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PT" dirty="0"/>
              <a:t>Obrigado</a:t>
            </a:r>
          </a:p>
        </p:txBody>
      </p:sp>
      <p:sp>
        <p:nvSpPr>
          <p:cNvPr id="9" name="Marcador de Posição do Texto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Nome Completo</a:t>
            </a:r>
          </a:p>
        </p:txBody>
      </p:sp>
      <p:sp>
        <p:nvSpPr>
          <p:cNvPr id="10" name="Marcador de Posição do Texto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Número de Telefone</a:t>
            </a:r>
          </a:p>
        </p:txBody>
      </p:sp>
      <p:sp>
        <p:nvSpPr>
          <p:cNvPr id="11" name="Marcador de Posição do Texto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lnSpc>
                <a:spcPct val="70000"/>
              </a:lnSpc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Identificador de Rede Social ou E-mail</a:t>
            </a:r>
          </a:p>
        </p:txBody>
      </p:sp>
      <p:sp>
        <p:nvSpPr>
          <p:cNvPr id="12" name="Marcador de Posição do Texto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Site da Empresa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PT" dirty="0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PT" dirty="0"/>
              <a:t>Subtítulo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/>
              <a:t>Adicione um rodapé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pt-PT" dirty="0"/>
              <a:t>Clique para editar o título da página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PT" dirty="0"/>
              <a:t>Editar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pt-PT" smtClean="0"/>
              <a:pPr rtl="0"/>
              <a:t>‹nº›</a:t>
            </a:fld>
            <a:endParaRPr lang="pt-PT"/>
          </a:p>
        </p:txBody>
      </p:sp>
      <p:sp>
        <p:nvSpPr>
          <p:cNvPr id="4" name="Caixa de texto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10012218" y="6489977"/>
            <a:ext cx="1284782" cy="245887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r" rtl="0">
              <a:lnSpc>
                <a:spcPts val="1000"/>
              </a:lnSpc>
            </a:pPr>
            <a:r>
              <a:rPr lang="pt-PT" sz="1200" b="0" i="0" spc="14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LEEC/FCTUC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6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jpeg"/><Relationship Id="rId10" Type="http://schemas.openxmlformats.org/officeDocument/2006/relationships/image" Target="../media/image11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invite/b/690d38eb1f2eed5cdec39517/ATTI69c2742a93e8d272b08702e8d021f426CCE675C3/navapa" TargetMode="External"/><Relationship Id="rId7" Type="http://schemas.openxmlformats.org/officeDocument/2006/relationships/image" Target="../media/image22.jpeg"/><Relationship Id="rId2" Type="http://schemas.openxmlformats.org/officeDocument/2006/relationships/hyperlink" Target="https://github.com/ze-isdeadbye/NAVAPA" TargetMode="Externa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ção da Imagem 8" descr="Uma imagem com cabo, Corrente elétrica, Fios elétricos, rede entrelaçada&#10;&#10;Os conteúdos gerados por IA podem estar incorretos.">
            <a:extLst>
              <a:ext uri="{FF2B5EF4-FFF2-40B4-BE49-F238E27FC236}">
                <a16:creationId xmlns:a16="http://schemas.microsoft.com/office/drawing/2014/main" id="{1FBD9054-4B33-08DE-C950-31467F9EA22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4117" r="14117"/>
          <a:stretch/>
        </p:blipFill>
        <p:spPr>
          <a:xfrm rot="10800000">
            <a:off x="0" y="323"/>
            <a:ext cx="6096000" cy="6370703"/>
          </a:xfr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869795"/>
            <a:ext cx="6641900" cy="1124345"/>
          </a:xfrm>
        </p:spPr>
        <p:txBody>
          <a:bodyPr vert="horz" lIns="180000" tIns="180000" rIns="0" bIns="180000" rtlCol="0" anchor="ctr">
            <a:normAutofit/>
          </a:bodyPr>
          <a:lstStyle/>
          <a:p>
            <a:r>
              <a:rPr lang="pt-PT" dirty="0"/>
              <a:t>NAVAPA</a:t>
            </a:r>
            <a:endParaRPr lang="pt-PT" b="1" kern="1200" spc="-30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18374" y="2994140"/>
            <a:ext cx="6641626" cy="590155"/>
          </a:xfrm>
        </p:spPr>
        <p:txBody>
          <a:bodyPr vert="horz" lIns="180000" tIns="180000" rIns="180000" bIns="180000" rtlCol="0">
            <a:normAutofit/>
          </a:bodyPr>
          <a:lstStyle/>
          <a:p>
            <a:r>
              <a:rPr lang="pt-PT" sz="1500" dirty="0" err="1"/>
              <a:t>NAVegação</a:t>
            </a:r>
            <a:r>
              <a:rPr lang="pt-PT" sz="1500" dirty="0"/>
              <a:t> </a:t>
            </a:r>
            <a:r>
              <a:rPr lang="pt-PT" sz="1500" dirty="0" err="1"/>
              <a:t>hÁPtica</a:t>
            </a:r>
            <a:r>
              <a:rPr lang="pt-PT" sz="1500" dirty="0"/>
              <a:t> Assistida</a:t>
            </a:r>
            <a:endParaRPr lang="pt-PT" sz="1500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51" name="Caixa de texto 50">
            <a:extLst>
              <a:ext uri="{FF2B5EF4-FFF2-40B4-BE49-F238E27FC236}">
                <a16:creationId xmlns:a16="http://schemas.microsoft.com/office/drawing/2014/main" id="{66C1DE0A-7865-466B-B5D7-781C92357026}"/>
              </a:ext>
            </a:extLst>
          </p:cNvPr>
          <p:cNvSpPr txBox="1"/>
          <p:nvPr/>
        </p:nvSpPr>
        <p:spPr>
          <a:xfrm>
            <a:off x="6288000" y="3763648"/>
            <a:ext cx="5472000" cy="2428351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pt-PT" b="1" spc="-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 NAVAPA é :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PT" spc="1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 solução inteligente de baixo custo alternativa à cana usada por pessoas com deficiências visuais (perda total ou parcial da vista).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PT" spc="14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Constituído por um dispositivo autónomo que acompanha o usuário e o auxilia a navegar e um dispositivo periférico feito para que alguém possa monitorizar a atividade/caminhada.</a:t>
            </a:r>
          </a:p>
        </p:txBody>
      </p:sp>
      <p:sp>
        <p:nvSpPr>
          <p:cNvPr id="61" name="Slide Number Placeholder 6">
            <a:extLst>
              <a:ext uri="{FF2B5EF4-FFF2-40B4-BE49-F238E27FC236}">
                <a16:creationId xmlns:a16="http://schemas.microsoft.com/office/drawing/2014/main" id="{635011E7-67A0-BBC6-1CB9-D532E3CA8AF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19B51A1E-902D-48AF-9020-955120F399B6}" type="slidenum">
              <a:rPr lang="pt-PT" smtClean="0"/>
              <a:pPr rtl="0">
                <a:spcAft>
                  <a:spcPts val="600"/>
                </a:spcAft>
              </a:pPr>
              <a:t>1</a:t>
            </a:fld>
            <a:endParaRPr lang="pt-PT" dirty="0"/>
          </a:p>
        </p:txBody>
      </p:sp>
      <p:pic>
        <p:nvPicPr>
          <p:cNvPr id="1030" name="Picture 6" descr="Departamento de Engenharia Eletrotécnica e de Computadores - Sign in">
            <a:extLst>
              <a:ext uri="{FF2B5EF4-FFF2-40B4-BE49-F238E27FC236}">
                <a16:creationId xmlns:a16="http://schemas.microsoft.com/office/drawing/2014/main" id="{870DAA1A-C64D-A1D8-3690-02DC5F45D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8996" y="130920"/>
            <a:ext cx="1891004" cy="979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091B46-4A70-04A2-96CB-35D535628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Os principais componentes do NAVAPA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3771D882-496D-75D8-6830-40E99E10811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PT" dirty="0"/>
              <a:t>Dedicamos esta parte da apresentação a apresentar os “atores  principais” que tornam tudo no projeto possível!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CB3EC37D-B671-3115-7B2D-F19BF0001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sz="1200" dirty="0"/>
              <a:t>Como cérebros de todas as operações mais complexas temos 2 Esp32-C6 DevKitM-1 (os tradicionalmente disponibilizados pelo departamento) e como leitor temos um Esp32-C3 </a:t>
            </a:r>
            <a:r>
              <a:rPr lang="pt-PT" sz="1200" dirty="0" err="1"/>
              <a:t>SuperMini</a:t>
            </a:r>
            <a:r>
              <a:rPr lang="pt-PT" sz="1200" dirty="0"/>
              <a:t>. </a:t>
            </a:r>
          </a:p>
          <a:p>
            <a:pPr marL="0" indent="0">
              <a:buNone/>
            </a:pPr>
            <a:endParaRPr lang="pt-PT" sz="1200" dirty="0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20BDED87-F7CE-B055-3AAB-89EAC9FBD1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PT" sz="1100" dirty="0"/>
              <a:t>Para obtenção das distâncias, usamos 3 dos clássicos sensores ultrassónicos HC-SR04.</a:t>
            </a:r>
          </a:p>
        </p:txBody>
      </p:sp>
      <p:sp>
        <p:nvSpPr>
          <p:cNvPr id="6" name="Marcador de Posição do Texto 5">
            <a:extLst>
              <a:ext uri="{FF2B5EF4-FFF2-40B4-BE49-F238E27FC236}">
                <a16:creationId xmlns:a16="http://schemas.microsoft.com/office/drawing/2014/main" id="{F041317F-3BC6-4FBA-F2FB-CBCB5A05A8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PT" sz="1200" dirty="0"/>
              <a:t>Como giroscópio do projeto usamos um módulo que inclui o avançado BMI160, lançado pela </a:t>
            </a:r>
            <a:r>
              <a:rPr lang="pt-PT" sz="1200" dirty="0" err="1"/>
              <a:t>Bosh</a:t>
            </a:r>
            <a:r>
              <a:rPr lang="pt-PT" sz="1200" dirty="0"/>
              <a:t> e muito usado em dispositivos móveis.</a:t>
            </a:r>
          </a:p>
          <a:p>
            <a:r>
              <a:rPr lang="pt-PT" sz="1200" dirty="0"/>
              <a:t>O BMI160 tem uma vasta lista de funcionalidades relativas ao movimento, das quais exploramos mais apenas 2 mas que em muito enriquecem o NAVAPA.</a:t>
            </a:r>
          </a:p>
        </p:txBody>
      </p:sp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1149F95D-4134-343B-1066-C0835FAD48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741143"/>
          </a:xfrm>
        </p:spPr>
        <p:txBody>
          <a:bodyPr/>
          <a:lstStyle/>
          <a:p>
            <a:r>
              <a:rPr lang="pt-PT" sz="1200" dirty="0"/>
              <a:t>Para apresentação de diversas informações no dispositivo periférico usamos um display LCD 16x2. </a:t>
            </a:r>
          </a:p>
        </p:txBody>
      </p:sp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36F69AF2-639A-6553-6633-D083B6065E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pt-PT" sz="1100" dirty="0"/>
              <a:t>Para tornar o dispositivo central num sistema autónomo de leituras e envios de informação, usamos uma bateria de Lítio de 3.7V de 5000mAh de capacidade e um módulo de carregamento e output de 5V (essenciais para o correto funcionamento dos </a:t>
            </a:r>
            <a:r>
              <a:rPr lang="pt-PT" sz="1100" dirty="0" err="1"/>
              <a:t>Esp’s</a:t>
            </a:r>
            <a:r>
              <a:rPr lang="pt-PT" sz="1100" dirty="0"/>
              <a:t>).</a:t>
            </a:r>
          </a:p>
        </p:txBody>
      </p:sp>
      <p:sp>
        <p:nvSpPr>
          <p:cNvPr id="10" name="Marcador de Posição do Número do Diapositivo 9">
            <a:extLst>
              <a:ext uri="{FF2B5EF4-FFF2-40B4-BE49-F238E27FC236}">
                <a16:creationId xmlns:a16="http://schemas.microsoft.com/office/drawing/2014/main" id="{92D0A7E4-5332-71CE-95D2-E8EFF8560119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PT" smtClean="0"/>
              <a:pPr rtl="0"/>
              <a:t>2</a:t>
            </a:fld>
            <a:endParaRPr lang="pt-PT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475195A-1889-D838-B1FA-DD5DAEB2FE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726" t="13089" r="16209" b="11233"/>
          <a:stretch>
            <a:fillRect/>
          </a:stretch>
        </p:blipFill>
        <p:spPr>
          <a:xfrm>
            <a:off x="297000" y="2996208"/>
            <a:ext cx="1063690" cy="1701904"/>
          </a:xfrm>
          <a:prstGeom prst="rect">
            <a:avLst/>
          </a:prstGeom>
        </p:spPr>
      </p:pic>
      <p:pic>
        <p:nvPicPr>
          <p:cNvPr id="14" name="Imagem 13" descr="Uma imagem com Engenharia eletrónica, Componente eletrónico, Componente passivo de circuito, Componente de circuito&#10;&#10;Os conteúdos gerados por IA podem estar incorretos.">
            <a:extLst>
              <a:ext uri="{FF2B5EF4-FFF2-40B4-BE49-F238E27FC236}">
                <a16:creationId xmlns:a16="http://schemas.microsoft.com/office/drawing/2014/main" id="{28C519C5-BA4F-E0A3-5B34-1985D8B5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885" t="27480" r="21949" b="11212"/>
          <a:stretch>
            <a:fillRect/>
          </a:stretch>
        </p:blipFill>
        <p:spPr>
          <a:xfrm>
            <a:off x="1593936" y="2996208"/>
            <a:ext cx="1065270" cy="1701905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68AC0966-4230-E215-8CF1-AFA1545A5096}"/>
              </a:ext>
            </a:extLst>
          </p:cNvPr>
          <p:cNvSpPr txBox="1"/>
          <p:nvPr/>
        </p:nvSpPr>
        <p:spPr>
          <a:xfrm>
            <a:off x="138711" y="4698112"/>
            <a:ext cx="139577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1 - Esp32-C6 DevKitM-1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885C42B-9F0B-C8D5-FC7D-9CD8B030F88C}"/>
              </a:ext>
            </a:extLst>
          </p:cNvPr>
          <p:cNvSpPr txBox="1"/>
          <p:nvPr/>
        </p:nvSpPr>
        <p:spPr>
          <a:xfrm>
            <a:off x="1534481" y="4698112"/>
            <a:ext cx="119193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700" dirty="0" err="1"/>
              <a:t>Fig</a:t>
            </a:r>
            <a:r>
              <a:rPr lang="pt-PT" sz="700" dirty="0"/>
              <a:t> 2 - Esp32-C3 </a:t>
            </a:r>
            <a:r>
              <a:rPr lang="pt-PT" sz="700" dirty="0" err="1"/>
              <a:t>SuperMini</a:t>
            </a:r>
            <a:r>
              <a:rPr lang="pt-PT" sz="700" dirty="0"/>
              <a:t> </a:t>
            </a:r>
          </a:p>
        </p:txBody>
      </p:sp>
      <p:pic>
        <p:nvPicPr>
          <p:cNvPr id="18" name="Imagem 17" descr="Uma imagem com Engenharia eletrónica, Componente eletrónico, eletrónica, Componente de circuito&#10;&#10;Os conteúdos gerados por IA podem estar incorretos.">
            <a:extLst>
              <a:ext uri="{FF2B5EF4-FFF2-40B4-BE49-F238E27FC236}">
                <a16:creationId xmlns:a16="http://schemas.microsoft.com/office/drawing/2014/main" id="{6DA2A733-F0D0-8A03-19E6-55EB6A3E1AC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9728" b="23286"/>
          <a:stretch>
            <a:fillRect/>
          </a:stretch>
        </p:blipFill>
        <p:spPr>
          <a:xfrm>
            <a:off x="495818" y="4913556"/>
            <a:ext cx="1729743" cy="1314282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A4773E87-FDD8-0DFB-DE4F-F54ECD78C44B}"/>
              </a:ext>
            </a:extLst>
          </p:cNvPr>
          <p:cNvSpPr txBox="1"/>
          <p:nvPr/>
        </p:nvSpPr>
        <p:spPr>
          <a:xfrm>
            <a:off x="652006" y="6186785"/>
            <a:ext cx="1854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3 – Escala de comparação</a:t>
            </a:r>
          </a:p>
        </p:txBody>
      </p:sp>
      <p:pic>
        <p:nvPicPr>
          <p:cNvPr id="21" name="Imagem 20" descr="Uma imagem com azul&#10;&#10;Os conteúdos gerados por IA podem estar incorretos.">
            <a:extLst>
              <a:ext uri="{FF2B5EF4-FFF2-40B4-BE49-F238E27FC236}">
                <a16:creationId xmlns:a16="http://schemas.microsoft.com/office/drawing/2014/main" id="{925FF047-62D7-AC38-9865-5523E2EF993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730" t="27711" r="8539" b="24002"/>
          <a:stretch>
            <a:fillRect/>
          </a:stretch>
        </p:blipFill>
        <p:spPr>
          <a:xfrm>
            <a:off x="2885289" y="2099656"/>
            <a:ext cx="1922144" cy="1477972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CD92D169-1844-8549-9395-C64E2B9D8229}"/>
              </a:ext>
            </a:extLst>
          </p:cNvPr>
          <p:cNvSpPr txBox="1"/>
          <p:nvPr/>
        </p:nvSpPr>
        <p:spPr>
          <a:xfrm>
            <a:off x="3273330" y="3577628"/>
            <a:ext cx="12053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4 – Sensor HC-SR04</a:t>
            </a:r>
          </a:p>
        </p:txBody>
      </p:sp>
      <p:sp>
        <p:nvSpPr>
          <p:cNvPr id="24" name="Marcador de Posição do Texto 4">
            <a:extLst>
              <a:ext uri="{FF2B5EF4-FFF2-40B4-BE49-F238E27FC236}">
                <a16:creationId xmlns:a16="http://schemas.microsoft.com/office/drawing/2014/main" id="{0742A7A9-B9A5-798D-4A7C-9954290F94F6}"/>
              </a:ext>
            </a:extLst>
          </p:cNvPr>
          <p:cNvSpPr txBox="1">
            <a:spLocks/>
          </p:cNvSpPr>
          <p:nvPr/>
        </p:nvSpPr>
        <p:spPr>
          <a:xfrm>
            <a:off x="2739452" y="3888212"/>
            <a:ext cx="2160588" cy="10253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200" dirty="0"/>
              <a:t>Para obter a vibração necessária para demonstrar a proximidade a um obstáculo usamos 2 motores hápticos com drivers inclusos da TZT </a:t>
            </a:r>
            <a:r>
              <a:rPr lang="pt-PT" sz="1200" dirty="0" err="1"/>
              <a:t>Eletronic</a:t>
            </a:r>
            <a:r>
              <a:rPr lang="pt-PT" sz="1200" dirty="0"/>
              <a:t> </a:t>
            </a:r>
            <a:r>
              <a:rPr lang="pt-PT" sz="1200" dirty="0" err="1"/>
              <a:t>Technology</a:t>
            </a:r>
            <a:r>
              <a:rPr lang="pt-PT" sz="1200" dirty="0"/>
              <a:t>.</a:t>
            </a:r>
          </a:p>
        </p:txBody>
      </p:sp>
      <p:pic>
        <p:nvPicPr>
          <p:cNvPr id="26" name="Imagem 25" descr="Uma imagem com texto, unha, eletrónica, Engenharia eletrónica&#10;&#10;Os conteúdos gerados por IA podem estar incorretos.">
            <a:extLst>
              <a:ext uri="{FF2B5EF4-FFF2-40B4-BE49-F238E27FC236}">
                <a16:creationId xmlns:a16="http://schemas.microsoft.com/office/drawing/2014/main" id="{0CA58802-3817-7D75-FCDC-F1255B6F2F7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4635" b="23344"/>
          <a:stretch>
            <a:fillRect/>
          </a:stretch>
        </p:blipFill>
        <p:spPr>
          <a:xfrm>
            <a:off x="3077826" y="4898167"/>
            <a:ext cx="1729607" cy="1199673"/>
          </a:xfrm>
          <a:prstGeom prst="rect">
            <a:avLst/>
          </a:prstGeom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AC85CB01-E7CB-94E2-A509-3B52DD8A5216}"/>
              </a:ext>
            </a:extLst>
          </p:cNvPr>
          <p:cNvSpPr txBox="1"/>
          <p:nvPr/>
        </p:nvSpPr>
        <p:spPr>
          <a:xfrm>
            <a:off x="3213537" y="6097840"/>
            <a:ext cx="1324947" cy="219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5 – O motor háptico.</a:t>
            </a:r>
          </a:p>
        </p:txBody>
      </p:sp>
      <p:pic>
        <p:nvPicPr>
          <p:cNvPr id="29" name="Imagem 28" descr="Uma imagem com eletrónica, Engenharia eletrónica, cabo, Componente eletrónico&#10;&#10;Os conteúdos gerados por IA podem estar incorretos.">
            <a:extLst>
              <a:ext uri="{FF2B5EF4-FFF2-40B4-BE49-F238E27FC236}">
                <a16:creationId xmlns:a16="http://schemas.microsoft.com/office/drawing/2014/main" id="{FE4EC44C-D4FC-23CB-8E7D-7123E372CF7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1170" t="26258" r="12872" b="13447"/>
          <a:stretch>
            <a:fillRect/>
          </a:stretch>
        </p:blipFill>
        <p:spPr>
          <a:xfrm>
            <a:off x="5362623" y="3785288"/>
            <a:ext cx="1545482" cy="1883706"/>
          </a:xfrm>
          <a:prstGeom prst="rect">
            <a:avLst/>
          </a:prstGeom>
        </p:spPr>
      </p:pic>
      <p:sp>
        <p:nvSpPr>
          <p:cNvPr id="30" name="CaixaDeTexto 29">
            <a:extLst>
              <a:ext uri="{FF2B5EF4-FFF2-40B4-BE49-F238E27FC236}">
                <a16:creationId xmlns:a16="http://schemas.microsoft.com/office/drawing/2014/main" id="{FAB7E121-841E-56AF-47F5-77548A84ECCF}"/>
              </a:ext>
            </a:extLst>
          </p:cNvPr>
          <p:cNvSpPr txBox="1"/>
          <p:nvPr/>
        </p:nvSpPr>
        <p:spPr>
          <a:xfrm>
            <a:off x="5337110" y="5701004"/>
            <a:ext cx="16128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6 – O módulo que contem o BMI 160.</a:t>
            </a:r>
          </a:p>
        </p:txBody>
      </p:sp>
      <p:sp>
        <p:nvSpPr>
          <p:cNvPr id="32" name="Footer Placeholder 5">
            <a:extLst>
              <a:ext uri="{FF2B5EF4-FFF2-40B4-BE49-F238E27FC236}">
                <a16:creationId xmlns:a16="http://schemas.microsoft.com/office/drawing/2014/main" id="{BD6F6B26-EC74-26A8-39AD-B13522844042}"/>
              </a:ext>
            </a:extLst>
          </p:cNvPr>
          <p:cNvSpPr txBox="1">
            <a:spLocks/>
          </p:cNvSpPr>
          <p:nvPr/>
        </p:nvSpPr>
        <p:spPr>
          <a:xfrm>
            <a:off x="381537" y="6531418"/>
            <a:ext cx="5664000" cy="2950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</a:pPr>
            <a:r>
              <a:rPr lang="pt-PT" sz="1050" dirty="0"/>
              <a:t>Afonso Gouveia &amp; José Marques – Projeto 1 – 2025/2026</a:t>
            </a:r>
          </a:p>
        </p:txBody>
      </p:sp>
      <p:pic>
        <p:nvPicPr>
          <p:cNvPr id="34" name="Imagem 33" descr="Uma imagem com verde, harmónica, azul, piso&#10;&#10;Os conteúdos gerados por IA podem estar incorretos.">
            <a:extLst>
              <a:ext uri="{FF2B5EF4-FFF2-40B4-BE49-F238E27FC236}">
                <a16:creationId xmlns:a16="http://schemas.microsoft.com/office/drawing/2014/main" id="{E6466C58-5834-05A4-834D-DD7F98005DA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8148" t="25578" r="3870" b="39456"/>
          <a:stretch>
            <a:fillRect/>
          </a:stretch>
        </p:blipFill>
        <p:spPr>
          <a:xfrm>
            <a:off x="7316412" y="2232375"/>
            <a:ext cx="2160588" cy="1144889"/>
          </a:xfrm>
          <a:prstGeom prst="rect">
            <a:avLst/>
          </a:prstGeom>
        </p:spPr>
      </p:pic>
      <p:sp>
        <p:nvSpPr>
          <p:cNvPr id="35" name="CaixaDeTexto 34">
            <a:extLst>
              <a:ext uri="{FF2B5EF4-FFF2-40B4-BE49-F238E27FC236}">
                <a16:creationId xmlns:a16="http://schemas.microsoft.com/office/drawing/2014/main" id="{201D46D3-B51A-2389-20CE-92A76E794CC1}"/>
              </a:ext>
            </a:extLst>
          </p:cNvPr>
          <p:cNvSpPr txBox="1"/>
          <p:nvPr/>
        </p:nvSpPr>
        <p:spPr>
          <a:xfrm>
            <a:off x="7748834" y="3405673"/>
            <a:ext cx="12957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7 – O display LCD 16x2.</a:t>
            </a:r>
          </a:p>
        </p:txBody>
      </p:sp>
      <p:sp>
        <p:nvSpPr>
          <p:cNvPr id="39" name="Marcador de Posição do Texto 6">
            <a:extLst>
              <a:ext uri="{FF2B5EF4-FFF2-40B4-BE49-F238E27FC236}">
                <a16:creationId xmlns:a16="http://schemas.microsoft.com/office/drawing/2014/main" id="{7AC95054-8B70-F343-29FF-07E7FDD20B64}"/>
              </a:ext>
            </a:extLst>
          </p:cNvPr>
          <p:cNvSpPr txBox="1">
            <a:spLocks/>
          </p:cNvSpPr>
          <p:nvPr/>
        </p:nvSpPr>
        <p:spPr>
          <a:xfrm>
            <a:off x="7303372" y="3685350"/>
            <a:ext cx="2160588" cy="7411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200" dirty="0"/>
              <a:t>Para apresentação do gráfico de distâncias no dispositivo periférico usamos um display TFT da </a:t>
            </a:r>
            <a:r>
              <a:rPr lang="pt-PT" sz="1200" dirty="0" err="1"/>
              <a:t>Adafruit</a:t>
            </a:r>
            <a:r>
              <a:rPr lang="pt-PT" sz="1200" dirty="0"/>
              <a:t> 160x128. </a:t>
            </a:r>
          </a:p>
        </p:txBody>
      </p:sp>
      <p:pic>
        <p:nvPicPr>
          <p:cNvPr id="41" name="Imagem 40" descr="Uma imagem com eletrónica, Dispositivo eletrónico, aparelho, texto&#10;&#10;Os conteúdos gerados por IA podem estar incorretos.">
            <a:extLst>
              <a:ext uri="{FF2B5EF4-FFF2-40B4-BE49-F238E27FC236}">
                <a16:creationId xmlns:a16="http://schemas.microsoft.com/office/drawing/2014/main" id="{9BF836F5-6331-DDC1-0786-6DE149010D79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5109" t="26258" r="14324" b="34063"/>
          <a:stretch>
            <a:fillRect/>
          </a:stretch>
        </p:blipFill>
        <p:spPr>
          <a:xfrm>
            <a:off x="7410527" y="4411134"/>
            <a:ext cx="1946278" cy="1459147"/>
          </a:xfrm>
          <a:prstGeom prst="rect">
            <a:avLst/>
          </a:prstGeom>
        </p:spPr>
      </p:pic>
      <p:sp>
        <p:nvSpPr>
          <p:cNvPr id="42" name="CaixaDeTexto 41">
            <a:extLst>
              <a:ext uri="{FF2B5EF4-FFF2-40B4-BE49-F238E27FC236}">
                <a16:creationId xmlns:a16="http://schemas.microsoft.com/office/drawing/2014/main" id="{918DACC5-848D-70B2-D9CE-A727AAD98D2B}"/>
              </a:ext>
            </a:extLst>
          </p:cNvPr>
          <p:cNvSpPr txBox="1"/>
          <p:nvPr/>
        </p:nvSpPr>
        <p:spPr>
          <a:xfrm>
            <a:off x="7837879" y="5870281"/>
            <a:ext cx="11176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8 – O display TFT.</a:t>
            </a:r>
          </a:p>
        </p:txBody>
      </p:sp>
      <p:pic>
        <p:nvPicPr>
          <p:cNvPr id="44" name="Imagem 43" descr="Uma imagem com eletrónica, texto, captura de ecrã, Componente de computador&#10;&#10;Os conteúdos gerados por IA podem estar incorretos.">
            <a:extLst>
              <a:ext uri="{FF2B5EF4-FFF2-40B4-BE49-F238E27FC236}">
                <a16:creationId xmlns:a16="http://schemas.microsoft.com/office/drawing/2014/main" id="{5FC6502D-4C84-A197-1092-632E138126B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32789" b="31494"/>
          <a:stretch>
            <a:fillRect/>
          </a:stretch>
        </p:blipFill>
        <p:spPr>
          <a:xfrm>
            <a:off x="9963149" y="4691054"/>
            <a:ext cx="1733033" cy="1341446"/>
          </a:xfrm>
          <a:prstGeom prst="rect">
            <a:avLst/>
          </a:prstGeom>
        </p:spPr>
      </p:pic>
      <p:pic>
        <p:nvPicPr>
          <p:cNvPr id="46" name="Imagem 45" descr="Uma imagem com texto, captura de ecrã, software, multimédia&#10;&#10;Os conteúdos gerados por IA podem estar incorretos.">
            <a:extLst>
              <a:ext uri="{FF2B5EF4-FFF2-40B4-BE49-F238E27FC236}">
                <a16:creationId xmlns:a16="http://schemas.microsoft.com/office/drawing/2014/main" id="{EC011068-5954-DFC8-FAD7-5D4826C8DCD8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t="30740" b="31494"/>
          <a:stretch>
            <a:fillRect/>
          </a:stretch>
        </p:blipFill>
        <p:spPr>
          <a:xfrm>
            <a:off x="9825302" y="2888970"/>
            <a:ext cx="1946011" cy="1592759"/>
          </a:xfrm>
          <a:prstGeom prst="rect">
            <a:avLst/>
          </a:prstGeom>
        </p:spPr>
      </p:pic>
      <p:sp>
        <p:nvSpPr>
          <p:cNvPr id="47" name="CaixaDeTexto 46">
            <a:extLst>
              <a:ext uri="{FF2B5EF4-FFF2-40B4-BE49-F238E27FC236}">
                <a16:creationId xmlns:a16="http://schemas.microsoft.com/office/drawing/2014/main" id="{120436B3-2289-30A4-515A-96587F7B455F}"/>
              </a:ext>
            </a:extLst>
          </p:cNvPr>
          <p:cNvSpPr txBox="1"/>
          <p:nvPr/>
        </p:nvSpPr>
        <p:spPr>
          <a:xfrm>
            <a:off x="10171097" y="4481729"/>
            <a:ext cx="16377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9 – A </a:t>
            </a:r>
            <a:r>
              <a:rPr lang="pt-PT" sz="800" dirty="0" err="1"/>
              <a:t>beteria</a:t>
            </a:r>
            <a:r>
              <a:rPr lang="pt-PT" sz="800" dirty="0"/>
              <a:t> do NAVAPA</a:t>
            </a:r>
            <a:endParaRPr lang="pt-PT" dirty="0"/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A0EABE97-A677-1DAF-A1F8-0D5FCDE08EEE}"/>
              </a:ext>
            </a:extLst>
          </p:cNvPr>
          <p:cNvSpPr txBox="1"/>
          <p:nvPr/>
        </p:nvSpPr>
        <p:spPr>
          <a:xfrm>
            <a:off x="10060279" y="5978003"/>
            <a:ext cx="206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10 – O módulo de carregamento.</a:t>
            </a:r>
          </a:p>
        </p:txBody>
      </p:sp>
    </p:spTree>
    <p:extLst>
      <p:ext uri="{BB962C8B-B14F-4D97-AF65-F5344CB8AC3E}">
        <p14:creationId xmlns:p14="http://schemas.microsoft.com/office/powerpoint/2010/main" val="1335059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F0C02F-4924-F2EA-C731-FB2C3A6CD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150576"/>
            <a:ext cx="11340000" cy="432000"/>
          </a:xfrm>
        </p:spPr>
        <p:txBody>
          <a:bodyPr/>
          <a:lstStyle/>
          <a:p>
            <a:r>
              <a:rPr lang="pt-PT" dirty="0"/>
              <a:t>Construção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8BFD9BF7-6DC5-272E-BBCF-099C2ECDF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952787"/>
            <a:ext cx="5472000" cy="360000"/>
          </a:xfrm>
        </p:spPr>
        <p:txBody>
          <a:bodyPr/>
          <a:lstStyle/>
          <a:p>
            <a:r>
              <a:rPr lang="pt-PT" sz="1800" dirty="0"/>
              <a:t>Através de alguns materiais foi possível passar de isto: </a:t>
            </a:r>
          </a:p>
        </p:txBody>
      </p:sp>
      <p:pic>
        <p:nvPicPr>
          <p:cNvPr id="11" name="Marcador de Posição de Conteúdo 10" descr="Uma imagem com Fios elétricos, cabo, Engenharia eletrónica, eletrónica&#10;&#10;Os conteúdos gerados por IA podem estar incorretos.">
            <a:extLst>
              <a:ext uri="{FF2B5EF4-FFF2-40B4-BE49-F238E27FC236}">
                <a16:creationId xmlns:a16="http://schemas.microsoft.com/office/drawing/2014/main" id="{56C928B9-724A-D760-86B4-B0561A28F8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43" r="-1" b="17138"/>
          <a:stretch>
            <a:fillRect/>
          </a:stretch>
        </p:blipFill>
        <p:spPr>
          <a:xfrm>
            <a:off x="1091682" y="1401574"/>
            <a:ext cx="3636787" cy="4023741"/>
          </a:xfrm>
        </p:spPr>
      </p:pic>
      <p:sp>
        <p:nvSpPr>
          <p:cNvPr id="6" name="Marcador de Posição do Texto 5">
            <a:extLst>
              <a:ext uri="{FF2B5EF4-FFF2-40B4-BE49-F238E27FC236}">
                <a16:creationId xmlns:a16="http://schemas.microsoft.com/office/drawing/2014/main" id="{CFF90181-07D5-38E6-B283-6B0FA120C6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21761" y="302133"/>
            <a:ext cx="1134206" cy="358775"/>
          </a:xfrm>
        </p:spPr>
        <p:txBody>
          <a:bodyPr/>
          <a:lstStyle/>
          <a:p>
            <a:r>
              <a:rPr lang="pt-PT" sz="1800" dirty="0"/>
              <a:t>Para isto:</a:t>
            </a:r>
          </a:p>
        </p:txBody>
      </p: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280CCAC4-35F3-53BE-F130-3FDF23B0BE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PT" smtClean="0"/>
              <a:pPr rtl="0"/>
              <a:t>3</a:t>
            </a:fld>
            <a:endParaRPr lang="pt-PT"/>
          </a:p>
        </p:txBody>
      </p:sp>
      <p:sp>
        <p:nvSpPr>
          <p:cNvPr id="9" name="Marcador de Posição do Rodapé 8">
            <a:extLst>
              <a:ext uri="{FF2B5EF4-FFF2-40B4-BE49-F238E27FC236}">
                <a16:creationId xmlns:a16="http://schemas.microsoft.com/office/drawing/2014/main" id="{F8F79ED7-3763-3239-E8D5-D550149FA0E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pPr rtl="0">
              <a:spcAft>
                <a:spcPts val="600"/>
              </a:spcAft>
            </a:pPr>
            <a:r>
              <a:rPr lang="pt-PT" sz="1200" dirty="0"/>
              <a:t>Afonso Gouveia &amp; José Marques – Projeto 1 – 2025/2026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63EFD68-DAB6-7C75-5AE7-4C154C2832CF}"/>
              </a:ext>
            </a:extLst>
          </p:cNvPr>
          <p:cNvSpPr txBox="1"/>
          <p:nvPr/>
        </p:nvSpPr>
        <p:spPr>
          <a:xfrm>
            <a:off x="2066987" y="5571240"/>
            <a:ext cx="1686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11 – O sistema central  antes.</a:t>
            </a:r>
          </a:p>
        </p:txBody>
      </p:sp>
      <p:pic>
        <p:nvPicPr>
          <p:cNvPr id="16" name="Imagem 15" descr="Uma imagem com eletrónica, Engenharia eletrónica, Componente de circuito, Componente eletrónico&#10;&#10;Os conteúdos gerados por IA podem estar incorretos.">
            <a:extLst>
              <a:ext uri="{FF2B5EF4-FFF2-40B4-BE49-F238E27FC236}">
                <a16:creationId xmlns:a16="http://schemas.microsoft.com/office/drawing/2014/main" id="{A1CB5126-F188-F1D3-D1FC-0EFBF10345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4490" b="16838"/>
          <a:stretch>
            <a:fillRect/>
          </a:stretch>
        </p:blipFill>
        <p:spPr>
          <a:xfrm>
            <a:off x="8811622" y="660908"/>
            <a:ext cx="1883519" cy="2454688"/>
          </a:xfrm>
          <a:prstGeom prst="rect">
            <a:avLst/>
          </a:prstGeom>
        </p:spPr>
      </p:pic>
      <p:pic>
        <p:nvPicPr>
          <p:cNvPr id="18" name="Imagem 17" descr="Uma imagem com Engenharia eletrónica, eletrónica, Fios elétricos, circuito&#10;&#10;Os conteúdos gerados por IA podem estar incorretos.">
            <a:extLst>
              <a:ext uri="{FF2B5EF4-FFF2-40B4-BE49-F238E27FC236}">
                <a16:creationId xmlns:a16="http://schemas.microsoft.com/office/drawing/2014/main" id="{DEE1C88D-4C81-8A1F-8D36-2B33EAEE060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698"/>
          <a:stretch>
            <a:fillRect/>
          </a:stretch>
        </p:blipFill>
        <p:spPr>
          <a:xfrm>
            <a:off x="6532494" y="660908"/>
            <a:ext cx="1911710" cy="2454688"/>
          </a:xfrm>
          <a:prstGeom prst="rect">
            <a:avLst/>
          </a:prstGeom>
        </p:spPr>
      </p:pic>
      <p:pic>
        <p:nvPicPr>
          <p:cNvPr id="20" name="Imagem 19" descr="Uma imagem com eletrónica, Engenharia eletrónica, Componente eletrónico, Componente de circuito&#10;&#10;Os conteúdos gerados por IA podem estar incorretos.">
            <a:extLst>
              <a:ext uri="{FF2B5EF4-FFF2-40B4-BE49-F238E27FC236}">
                <a16:creationId xmlns:a16="http://schemas.microsoft.com/office/drawing/2014/main" id="{FD135DD5-9C62-F3FF-4828-34BC668308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9139970" y="3297025"/>
            <a:ext cx="1970086" cy="2626782"/>
          </a:xfrm>
          <a:prstGeom prst="rect">
            <a:avLst/>
          </a:prstGeom>
        </p:spPr>
      </p:pic>
      <p:pic>
        <p:nvPicPr>
          <p:cNvPr id="22" name="Imagem 21" descr="Uma imagem com eletrónica, Engenharia eletrónica, Componente eletrónico, Componente de circuito&#10;&#10;Os conteúdos gerados por IA podem estar incorretos.">
            <a:extLst>
              <a:ext uri="{FF2B5EF4-FFF2-40B4-BE49-F238E27FC236}">
                <a16:creationId xmlns:a16="http://schemas.microsoft.com/office/drawing/2014/main" id="{B767BAEF-31CE-28B9-9829-559779767F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6232348" y="3297026"/>
            <a:ext cx="1970085" cy="2626780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E0690357-4D15-7050-0335-735917D4DB19}"/>
              </a:ext>
            </a:extLst>
          </p:cNvPr>
          <p:cNvSpPr txBox="1"/>
          <p:nvPr/>
        </p:nvSpPr>
        <p:spPr>
          <a:xfrm>
            <a:off x="6489973" y="3138576"/>
            <a:ext cx="199675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12 – Sistema principal final de frente.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5990BC65-0D5B-CE10-2047-6969936E7B0F}"/>
              </a:ext>
            </a:extLst>
          </p:cNvPr>
          <p:cNvSpPr txBox="1"/>
          <p:nvPr/>
        </p:nvSpPr>
        <p:spPr>
          <a:xfrm>
            <a:off x="8811622" y="3115596"/>
            <a:ext cx="199675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13 – Sistema principal final de verso.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1CFB32EE-8271-0C05-A0BD-7DDF7D38DB14}"/>
              </a:ext>
            </a:extLst>
          </p:cNvPr>
          <p:cNvSpPr txBox="1"/>
          <p:nvPr/>
        </p:nvSpPr>
        <p:spPr>
          <a:xfrm>
            <a:off x="6219014" y="5689528"/>
            <a:ext cx="199675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14 – Sistema periférico final de frente.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9E2FE914-FD31-3CE8-2840-B672FF771D8D}"/>
              </a:ext>
            </a:extLst>
          </p:cNvPr>
          <p:cNvSpPr txBox="1"/>
          <p:nvPr/>
        </p:nvSpPr>
        <p:spPr>
          <a:xfrm>
            <a:off x="9126637" y="5595459"/>
            <a:ext cx="199675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15 – Sistema periférico final de verso.</a:t>
            </a:r>
          </a:p>
        </p:txBody>
      </p:sp>
      <p:sp>
        <p:nvSpPr>
          <p:cNvPr id="27" name="Seta: Movimento Para a Direita 26">
            <a:extLst>
              <a:ext uri="{FF2B5EF4-FFF2-40B4-BE49-F238E27FC236}">
                <a16:creationId xmlns:a16="http://schemas.microsoft.com/office/drawing/2014/main" id="{93A8625E-4CF3-3F6B-9650-CEDF4311B663}"/>
              </a:ext>
            </a:extLst>
          </p:cNvPr>
          <p:cNvSpPr/>
          <p:nvPr/>
        </p:nvSpPr>
        <p:spPr>
          <a:xfrm>
            <a:off x="4896404" y="2771818"/>
            <a:ext cx="1033420" cy="862749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48755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821AE4-AA68-FC99-A2DF-27DF81E77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Funcionalidades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DC78AB4-5867-BDB1-1D40-948D70C6D7D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PT" dirty="0"/>
              <a:t>Passamos agora a apresentar as capacidades do NAVAPA.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E54F18C6-4C2A-D44D-5731-A654B9BE6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Através dos sensores HC-SR04 e dos motores hápticos, o NAVAPA é capaz de avisar o usuário para a existência de obstáculos no seu caminho, lendo tais distâncias a cada 200 milissegundos.</a:t>
            </a:r>
          </a:p>
          <a:p>
            <a:r>
              <a:rPr lang="pt-PT" dirty="0"/>
              <a:t>Mapeando as distâncias medidas é possível vibrar os motores com frequência que aumenta à medida que se aproxima o obstáculo.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8142C51C-7268-D982-5FBA-38DA739CF7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PT" dirty="0"/>
              <a:t>Através do BMI é possível, para além da leitura da temperatura do ambiente onde se encontra o usuário, obter uma contagem de passos bastante precisa.</a:t>
            </a:r>
          </a:p>
          <a:p>
            <a:r>
              <a:rPr lang="pt-PT" dirty="0"/>
              <a:t>O BMI160 possui um algoritmo interno capaz de determinar se certo movimento foi um passo ou não, armazenando a quantidade total de passos detetados num registo interno.</a:t>
            </a:r>
          </a:p>
          <a:p>
            <a:r>
              <a:rPr lang="pt-PT" dirty="0"/>
              <a:t>Depois de lido esse registo, operação bastante simples quando usada a biblioteca: “BMI160Gen.h”, já temos uma contagem de passos a ser mostrada e podendo ainda ser recomeçada a contagem.</a:t>
            </a:r>
          </a:p>
        </p:txBody>
      </p:sp>
      <p:sp>
        <p:nvSpPr>
          <p:cNvPr id="6" name="Marcador de Posição do Texto 5">
            <a:extLst>
              <a:ext uri="{FF2B5EF4-FFF2-40B4-BE49-F238E27FC236}">
                <a16:creationId xmlns:a16="http://schemas.microsoft.com/office/drawing/2014/main" id="{D70F422E-A2BE-FF2D-2644-35EF019AEF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PT" dirty="0"/>
              <a:t>Ainda através do BMI160, o NAVAPA é capaz de detetar uma queda do usuário, parando toda a atividade até que o usuário confirme que se encontra bem.</a:t>
            </a:r>
          </a:p>
          <a:p>
            <a:r>
              <a:rPr lang="pt-PT" dirty="0"/>
              <a:t>O BMI160 possui mais uma vez um algoritmo que através do valores de aceleração do módulo é capaz de detetar quando se encontra em queda livre atualizando um registo interno quando tal está a acontecer.</a:t>
            </a:r>
          </a:p>
          <a:p>
            <a:r>
              <a:rPr lang="pt-PT" dirty="0"/>
              <a:t>Quando é detetada uma queda é também enviado um aviso para o periférico de acompanhamento.</a:t>
            </a:r>
          </a:p>
        </p:txBody>
      </p: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82917428-9350-8728-F802-9D6EF4D0C75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PT" smtClean="0"/>
              <a:pPr rtl="0"/>
              <a:t>4</a:t>
            </a:fld>
            <a:endParaRPr lang="pt-PT"/>
          </a:p>
        </p:txBody>
      </p:sp>
      <p:sp>
        <p:nvSpPr>
          <p:cNvPr id="9" name="Marcador de Posição do Rodapé 8">
            <a:extLst>
              <a:ext uri="{FF2B5EF4-FFF2-40B4-BE49-F238E27FC236}">
                <a16:creationId xmlns:a16="http://schemas.microsoft.com/office/drawing/2014/main" id="{26400E57-1F9C-DA42-3D7C-4A3B67F765CB}"/>
              </a:ext>
            </a:extLst>
          </p:cNvPr>
          <p:cNvSpPr txBox="1">
            <a:spLocks/>
          </p:cNvSpPr>
          <p:nvPr/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/>
          <a:lstStyle>
            <a:defPPr rtl="0"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t-PT" sz="1200"/>
              <a:t>Afonso Gouveia &amp; José Marques – Projeto 1 – 2025/2026</a:t>
            </a:r>
            <a:endParaRPr lang="pt-PT" sz="1200" dirty="0"/>
          </a:p>
        </p:txBody>
      </p:sp>
      <p:pic>
        <p:nvPicPr>
          <p:cNvPr id="11" name="Imagem 10" descr="Uma imagem com rede entrelaçada, arte&#10;&#10;Os conteúdos gerados por IA podem estar incorretos.">
            <a:extLst>
              <a:ext uri="{FF2B5EF4-FFF2-40B4-BE49-F238E27FC236}">
                <a16:creationId xmlns:a16="http://schemas.microsoft.com/office/drawing/2014/main" id="{81667836-D175-465A-22AE-FEFCFB6A5B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730" b="33742"/>
          <a:stretch>
            <a:fillRect/>
          </a:stretch>
        </p:blipFill>
        <p:spPr>
          <a:xfrm>
            <a:off x="1246707" y="4197492"/>
            <a:ext cx="1729760" cy="1738328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E0DFD7F8-EDD6-1761-19DD-662B5B89DC55}"/>
              </a:ext>
            </a:extLst>
          </p:cNvPr>
          <p:cNvSpPr txBox="1"/>
          <p:nvPr/>
        </p:nvSpPr>
        <p:spPr>
          <a:xfrm>
            <a:off x="755780" y="5935820"/>
            <a:ext cx="3060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16 – Em cima vemos os motores cozidos em bandas elásticas para colocar ao pulso. Em baixo vemos o sensor de leitura cozido a uma faixa para prender pouco acima do joelho.</a:t>
            </a:r>
          </a:p>
        </p:txBody>
      </p:sp>
    </p:spTree>
    <p:extLst>
      <p:ext uri="{BB962C8B-B14F-4D97-AF65-F5344CB8AC3E}">
        <p14:creationId xmlns:p14="http://schemas.microsoft.com/office/powerpoint/2010/main" val="2389951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1DDDF0-2434-C0C6-CC3C-79C21DC59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450" y="202923"/>
            <a:ext cx="11340000" cy="432000"/>
          </a:xfrm>
        </p:spPr>
        <p:txBody>
          <a:bodyPr/>
          <a:lstStyle/>
          <a:p>
            <a:r>
              <a:rPr lang="pt-PT" dirty="0"/>
              <a:t>Funcionalidades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2A8D0F2-C39C-8BD0-FBA0-D4291BBFB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901" y="764154"/>
            <a:ext cx="3600000" cy="4679250"/>
          </a:xfrm>
        </p:spPr>
        <p:txBody>
          <a:bodyPr/>
          <a:lstStyle/>
          <a:p>
            <a:r>
              <a:rPr lang="pt-PT" dirty="0"/>
              <a:t>Através do Esp32-C6 localizado no sistema central, o NAVAPA cria um </a:t>
            </a:r>
            <a:r>
              <a:rPr lang="pt-PT" i="1" dirty="0" err="1"/>
              <a:t>access</a:t>
            </a:r>
            <a:r>
              <a:rPr lang="pt-PT" i="1" dirty="0"/>
              <a:t> </a:t>
            </a:r>
            <a:r>
              <a:rPr lang="pt-PT" i="1" dirty="0" err="1"/>
              <a:t>point</a:t>
            </a:r>
            <a:r>
              <a:rPr lang="pt-PT" i="1" dirty="0"/>
              <a:t> </a:t>
            </a:r>
            <a:r>
              <a:rPr lang="pt-PT" dirty="0"/>
              <a:t>através do qual é possível aceder a um </a:t>
            </a:r>
            <a:r>
              <a:rPr lang="pt-PT" i="1" dirty="0"/>
              <a:t>Web Server</a:t>
            </a:r>
            <a:r>
              <a:rPr lang="pt-PT" dirty="0"/>
              <a:t>, onde, com uma interface simples, são mostradas, a todos os instantes, as principais informações relativas ao NAVAPA e atualizadas a cada 200 milissegundos. </a:t>
            </a:r>
            <a:endParaRPr lang="pt-PT" i="1" dirty="0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CFA1B23F-F638-2825-C09A-D6EB486DCA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159100" y="634923"/>
            <a:ext cx="3600450" cy="2197177"/>
          </a:xfrm>
        </p:spPr>
        <p:txBody>
          <a:bodyPr/>
          <a:lstStyle/>
          <a:p>
            <a:r>
              <a:rPr lang="pt-PT" dirty="0"/>
              <a:t>Para além de ser possível aceder ao </a:t>
            </a:r>
            <a:r>
              <a:rPr lang="pt-PT" i="1" dirty="0"/>
              <a:t>Web Server, </a:t>
            </a:r>
            <a:r>
              <a:rPr lang="pt-PT" dirty="0"/>
              <a:t>é criado também um </a:t>
            </a:r>
            <a:r>
              <a:rPr lang="pt-PT" i="1" dirty="0" err="1"/>
              <a:t>end</a:t>
            </a:r>
            <a:r>
              <a:rPr lang="pt-PT" i="1" dirty="0"/>
              <a:t> </a:t>
            </a:r>
            <a:r>
              <a:rPr lang="pt-PT" i="1" dirty="0" err="1"/>
              <a:t>point</a:t>
            </a:r>
            <a:r>
              <a:rPr lang="pt-PT" i="1" dirty="0"/>
              <a:t> </a:t>
            </a:r>
            <a:r>
              <a:rPr lang="pt-PT" dirty="0"/>
              <a:t>(“/</a:t>
            </a:r>
            <a:r>
              <a:rPr lang="pt-PT" dirty="0" err="1"/>
              <a:t>distances</a:t>
            </a:r>
            <a:r>
              <a:rPr lang="pt-PT" dirty="0"/>
              <a:t>”) através do qual o sistema periférico atualiza as suas informações também sendo atualizado a cada 200 milissegundos.</a:t>
            </a:r>
            <a:endParaRPr lang="pt-PT" i="1" dirty="0"/>
          </a:p>
        </p:txBody>
      </p:sp>
      <p:sp>
        <p:nvSpPr>
          <p:cNvPr id="6" name="Marcador de Posição do Texto 5">
            <a:extLst>
              <a:ext uri="{FF2B5EF4-FFF2-40B4-BE49-F238E27FC236}">
                <a16:creationId xmlns:a16="http://schemas.microsoft.com/office/drawing/2014/main" id="{C0FD6490-7E1D-3B41-FB3F-A6F75F13E7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6225" y="4525197"/>
            <a:ext cx="11352450" cy="432000"/>
          </a:xfrm>
        </p:spPr>
        <p:txBody>
          <a:bodyPr/>
          <a:lstStyle/>
          <a:p>
            <a:pPr marL="0" indent="0">
              <a:buNone/>
            </a:pPr>
            <a:r>
              <a:rPr lang="pt-PT" b="1" dirty="0"/>
              <a:t>O Repositório do projeto:                                                                   O </a:t>
            </a:r>
            <a:r>
              <a:rPr lang="pt-PT" b="1" dirty="0" err="1"/>
              <a:t>Trello</a:t>
            </a:r>
            <a:r>
              <a:rPr lang="pt-PT" b="1" dirty="0"/>
              <a:t> do projeto:</a:t>
            </a:r>
          </a:p>
          <a:p>
            <a:pPr marL="0" indent="0">
              <a:buNone/>
            </a:pPr>
            <a:r>
              <a:rPr lang="pt-PT" b="1" dirty="0">
                <a:hlinkClick r:id="rId2"/>
              </a:rPr>
              <a:t>https://github.com/ze-isdeadbye/NAVAPA</a:t>
            </a:r>
            <a:r>
              <a:rPr lang="pt-PT" b="1" dirty="0"/>
              <a:t>                                    </a:t>
            </a:r>
            <a:r>
              <a:rPr lang="pt-PT" sz="900" b="1" dirty="0">
                <a:hlinkClick r:id="rId3"/>
              </a:rPr>
              <a:t>https://trello.com/invite/b/690d38eb1f2eed5cdec39517/ATTI69c2742a93e8d272b08702e8d021f426CCE675C3/navapa</a:t>
            </a:r>
            <a:endParaRPr lang="pt-PT" b="1" dirty="0"/>
          </a:p>
          <a:p>
            <a:pPr marL="0" indent="0">
              <a:buNone/>
            </a:pPr>
            <a:endParaRPr lang="pt-PT" b="1" dirty="0"/>
          </a:p>
        </p:txBody>
      </p: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89BF13F2-8E59-9A92-BE83-75B88683227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PT" smtClean="0"/>
              <a:pPr rtl="0"/>
              <a:t>5</a:t>
            </a:fld>
            <a:endParaRPr lang="pt-PT"/>
          </a:p>
        </p:txBody>
      </p:sp>
      <p:sp>
        <p:nvSpPr>
          <p:cNvPr id="9" name="Marcador de Posição do Rodapé 8">
            <a:extLst>
              <a:ext uri="{FF2B5EF4-FFF2-40B4-BE49-F238E27FC236}">
                <a16:creationId xmlns:a16="http://schemas.microsoft.com/office/drawing/2014/main" id="{DE8CCDEC-E3D1-BE52-4DE2-CDDC495ABB8F}"/>
              </a:ext>
            </a:extLst>
          </p:cNvPr>
          <p:cNvSpPr txBox="1">
            <a:spLocks/>
          </p:cNvSpPr>
          <p:nvPr/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/>
          <a:lstStyle>
            <a:defPPr rtl="0"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t-PT" sz="1200"/>
              <a:t>Afonso Gouveia &amp; José Marques – Projeto 1 – 2025/2026</a:t>
            </a:r>
            <a:endParaRPr lang="pt-PT" sz="1200" dirty="0"/>
          </a:p>
        </p:txBody>
      </p:sp>
      <p:pic>
        <p:nvPicPr>
          <p:cNvPr id="11" name="Imagem 10" descr="Uma imagem com padrão, quadrado, Gráficos, píxel&#10;&#10;Os conteúdos gerados por IA podem estar incorretos.">
            <a:extLst>
              <a:ext uri="{FF2B5EF4-FFF2-40B4-BE49-F238E27FC236}">
                <a16:creationId xmlns:a16="http://schemas.microsoft.com/office/drawing/2014/main" id="{56392637-88A6-6966-5D44-99D05C4AC66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405" b="6515"/>
          <a:stretch>
            <a:fillRect/>
          </a:stretch>
        </p:blipFill>
        <p:spPr>
          <a:xfrm>
            <a:off x="1492804" y="5173196"/>
            <a:ext cx="1384819" cy="1198155"/>
          </a:xfrm>
          <a:prstGeom prst="rect">
            <a:avLst/>
          </a:prstGeom>
        </p:spPr>
      </p:pic>
      <p:pic>
        <p:nvPicPr>
          <p:cNvPr id="13" name="Imagem 12" descr="Uma imagem com padrão, arte, quadrado, píxel&#10;&#10;Os conteúdos gerados por IA podem estar incorretos.">
            <a:extLst>
              <a:ext uri="{FF2B5EF4-FFF2-40B4-BE49-F238E27FC236}">
                <a16:creationId xmlns:a16="http://schemas.microsoft.com/office/drawing/2014/main" id="{CFC217CE-6782-D4F7-9A9B-71E641BF249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0433" b="4841"/>
          <a:stretch>
            <a:fillRect/>
          </a:stretch>
        </p:blipFill>
        <p:spPr>
          <a:xfrm>
            <a:off x="8370632" y="5173196"/>
            <a:ext cx="1444371" cy="1198155"/>
          </a:xfrm>
          <a:prstGeom prst="rect">
            <a:avLst/>
          </a:prstGeom>
        </p:spPr>
      </p:pic>
      <p:pic>
        <p:nvPicPr>
          <p:cNvPr id="15" name="Imagem 14" descr="Uma imagem com captura de ecrã, texto, Gráficos, Saturação de cores&#10;&#10;Os conteúdos gerados por IA podem estar incorretos.">
            <a:extLst>
              <a:ext uri="{FF2B5EF4-FFF2-40B4-BE49-F238E27FC236}">
                <a16:creationId xmlns:a16="http://schemas.microsoft.com/office/drawing/2014/main" id="{5D93C122-4C29-04DE-9479-1A524DA1CA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3779" y="321469"/>
            <a:ext cx="2264442" cy="2204902"/>
          </a:xfrm>
          <a:prstGeom prst="rect">
            <a:avLst/>
          </a:prstGeom>
        </p:spPr>
      </p:pic>
      <p:pic>
        <p:nvPicPr>
          <p:cNvPr id="21" name="Imagem 20" descr="Uma imagem com texto, Tipo de letra, captura de ecrã, preto&#10;&#10;Os conteúdos gerados por IA podem estar incorretos.">
            <a:extLst>
              <a:ext uri="{FF2B5EF4-FFF2-40B4-BE49-F238E27FC236}">
                <a16:creationId xmlns:a16="http://schemas.microsoft.com/office/drawing/2014/main" id="{519765AC-7339-0689-6C12-B6F1805916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8189" y="3121799"/>
            <a:ext cx="4020911" cy="614401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B01C3052-CDC4-B324-BF34-991C844749A9}"/>
              </a:ext>
            </a:extLst>
          </p:cNvPr>
          <p:cNvSpPr txBox="1"/>
          <p:nvPr/>
        </p:nvSpPr>
        <p:spPr>
          <a:xfrm>
            <a:off x="4963779" y="2526371"/>
            <a:ext cx="2264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17 – Informação mostrada no </a:t>
            </a:r>
            <a:r>
              <a:rPr lang="pt-PT" sz="800" i="1" dirty="0"/>
              <a:t>Web Server</a:t>
            </a:r>
            <a:r>
              <a:rPr lang="pt-PT" sz="800" dirty="0"/>
              <a:t>  capturado através de um telemóvel.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5A1F4C8-6E01-8A2C-9C18-6DD55DBA52AB}"/>
              </a:ext>
            </a:extLst>
          </p:cNvPr>
          <p:cNvSpPr txBox="1"/>
          <p:nvPr/>
        </p:nvSpPr>
        <p:spPr>
          <a:xfrm>
            <a:off x="5021444" y="3777630"/>
            <a:ext cx="23606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" dirty="0" err="1"/>
              <a:t>Fig</a:t>
            </a:r>
            <a:r>
              <a:rPr lang="pt-PT" sz="800" dirty="0"/>
              <a:t> 18 – Informação passada através do </a:t>
            </a:r>
            <a:r>
              <a:rPr lang="pt-PT" sz="800" i="1" dirty="0" err="1"/>
              <a:t>end</a:t>
            </a:r>
            <a:r>
              <a:rPr lang="pt-PT" sz="800" i="1" dirty="0"/>
              <a:t> </a:t>
            </a:r>
            <a:r>
              <a:rPr lang="pt-PT" sz="800" i="1" dirty="0" err="1"/>
              <a:t>point</a:t>
            </a:r>
            <a:r>
              <a:rPr lang="pt-PT" sz="800" i="1" dirty="0"/>
              <a:t>.</a:t>
            </a:r>
            <a:r>
              <a:rPr lang="pt-PT" sz="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1427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6462_TF16411250.potx" id="{6F743643-5F89-43EA-9F32-EA73F1D9D0E1}" vid="{2AA69D63-689F-4127-8868-3E4F758407F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2218FC-8412-44B9-9E82-D51F1F531141}">
  <ds:schemaRefs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purl.org/dc/elements/1.1/"/>
    <ds:schemaRef ds:uri="http://purl.org/dc/terms/"/>
    <ds:schemaRef ds:uri="6dc4bcd6-49db-4c07-9060-8acfc67cef9f"/>
    <ds:schemaRef ds:uri="http://www.w3.org/XML/1998/namespace"/>
    <ds:schemaRef ds:uri="http://schemas.microsoft.com/office/infopath/2007/PartnerControls"/>
    <ds:schemaRef ds:uri="fb0879af-3eba-417a-a55a-ffe6dcd6ca77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B64A4C9D-F801-4923-BC6D-E0006F5123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{00CE49EB-BE6B-4580-9793-DBED07BE03F1}TF992e0334-4647-4579-8d14-183019b0908c6a4813cd_win32-0d9dd36e08c6</Template>
  <TotalTime>282</TotalTime>
  <Words>869</Words>
  <Application>Microsoft Office PowerPoint</Application>
  <PresentationFormat>Ecrã Panorâmico</PresentationFormat>
  <Paragraphs>61</Paragraphs>
  <Slides>5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5</vt:i4>
      </vt:variant>
    </vt:vector>
  </HeadingPairs>
  <TitlesOfParts>
    <vt:vector size="11" baseType="lpstr">
      <vt:lpstr>Arial</vt:lpstr>
      <vt:lpstr>Calibri</vt:lpstr>
      <vt:lpstr>Candara</vt:lpstr>
      <vt:lpstr>Corbel</vt:lpstr>
      <vt:lpstr>Times New Roman</vt:lpstr>
      <vt:lpstr>Tema do Office</vt:lpstr>
      <vt:lpstr>NAVAPA</vt:lpstr>
      <vt:lpstr>Os principais componentes do NAVAPA</vt:lpstr>
      <vt:lpstr>Construção</vt:lpstr>
      <vt:lpstr>Funcionalidades</vt:lpstr>
      <vt:lpstr>Funcionalidades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José Miguel Melo Marques</dc:creator>
  <cp:lastModifiedBy>José Miguel Melo Marques</cp:lastModifiedBy>
  <cp:revision>2</cp:revision>
  <dcterms:created xsi:type="dcterms:W3CDTF">2025-12-13T15:14:57Z</dcterms:created>
  <dcterms:modified xsi:type="dcterms:W3CDTF">2025-12-14T15:28:47Z</dcterms:modified>
</cp:coreProperties>
</file>